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0" r:id="rId6"/>
    <p:sldId id="261" r:id="rId7"/>
    <p:sldId id="290" r:id="rId8"/>
    <p:sldId id="314" r:id="rId9"/>
    <p:sldId id="301" r:id="rId10"/>
    <p:sldId id="315" r:id="rId11"/>
    <p:sldId id="316" r:id="rId12"/>
    <p:sldId id="267" r:id="rId13"/>
    <p:sldId id="298" r:id="rId14"/>
    <p:sldId id="299" r:id="rId15"/>
    <p:sldId id="311" r:id="rId16"/>
    <p:sldId id="271" r:id="rId17"/>
  </p:sldIdLst>
  <p:sldSz cx="12192000" cy="6858000"/>
  <p:notesSz cx="12192000" cy="6858000"/>
  <p:custDataLst>
    <p:tags r:id="rId2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1" userDrawn="1">
          <p15:clr>
            <a:srgbClr val="A4A3A4"/>
          </p15:clr>
        </p15:guide>
        <p15:guide id="2" pos="21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41"/>
        <p:guide pos="212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8.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将多个模态统一到一个相同的表示中不可避免地会忽略每个模态的特殊性，从而失去丰富的区分特征。</a:t>
            </a:r>
            <a:r>
              <a:rPr lang="en-US" altLang="zh-CN"/>
              <a:t>(如何有效地表示多模态数据，同时保持模态特异性和整合互补信息。)</a:t>
            </a:r>
            <a:endParaRPr lang="zh-CN" altLang="en-US"/>
          </a:p>
          <a:p>
            <a:endParaRPr lang="zh-CN" altLang="en-US"/>
          </a:p>
          <a:p>
            <a:r>
              <a:rPr lang="zh-CN" altLang="en-US"/>
              <a:t>作为一个多标签任务，MMER还需要处理标签之间的复杂依赖关系。</a:t>
            </a:r>
            <a:endParaRPr lang="zh-CN" altLang="en-US"/>
          </a:p>
          <a:p>
            <a:r>
              <a:rPr lang="zh-CN" altLang="en-US"/>
              <a:t>通常，不同的模态具有不一致的情感表达，相反，不同的情感集中在不同的模态上，这意味着推断每个潜在标签在很大程度上取决于不同模态的不同贡献。如图1所示，我们可以更容易地从视觉模态中推断出悲伤，而厌恶可以从文本和视觉模态中预测出来。</a:t>
            </a:r>
            <a:r>
              <a:rPr lang="en-US" altLang="zh-CN"/>
              <a:t>(因此，MMER的另一个挑战是如何有效地建模标签到标签和模态到标签的依赖性。)</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9" Type="http://schemas.openxmlformats.org/officeDocument/2006/relationships/notesSlide" Target="../notesSlides/notesSlide1.xml"/><Relationship Id="rId18" Type="http://schemas.openxmlformats.org/officeDocument/2006/relationships/slideLayout" Target="../slideLayouts/slideLayout5.xml"/><Relationship Id="rId17" Type="http://schemas.openxmlformats.org/officeDocument/2006/relationships/image" Target="../media/image15.png"/><Relationship Id="rId16" Type="http://schemas.openxmlformats.org/officeDocument/2006/relationships/tags" Target="../tags/tag2.xml"/><Relationship Id="rId15" Type="http://schemas.openxmlformats.org/officeDocument/2006/relationships/tags" Target="../tags/tag1.xml"/><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0" Type="http://schemas.openxmlformats.org/officeDocument/2006/relationships/notesSlide" Target="../notesSlides/notesSlide9.xml"/><Relationship Id="rId1" Type="http://schemas.openxmlformats.org/officeDocument/2006/relationships/image" Target="../media/image48.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53.png"/><Relationship Id="rId7" Type="http://schemas.openxmlformats.org/officeDocument/2006/relationships/image" Target="../media/image52.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0.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4.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5.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5.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4.xml"/><Relationship Id="rId11" Type="http://schemas.openxmlformats.org/officeDocument/2006/relationships/slideLayout" Target="../slideLayouts/slideLayout1.xml"/><Relationship Id="rId10" Type="http://schemas.openxmlformats.org/officeDocument/2006/relationships/image" Target="../media/image29.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4.xml"/><Relationship Id="rId7" Type="http://schemas.openxmlformats.org/officeDocument/2006/relationships/image" Target="../media/image30.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5.xml"/><Relationship Id="rId14" Type="http://schemas.openxmlformats.org/officeDocument/2006/relationships/slideLayout" Target="../slideLayouts/slideLayout1.xml"/><Relationship Id="rId13" Type="http://schemas.openxmlformats.org/officeDocument/2006/relationships/image" Target="../media/image33.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3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28.png"/><Relationship Id="rId7"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6.xml"/><Relationship Id="rId15" Type="http://schemas.openxmlformats.org/officeDocument/2006/relationships/slideLayout" Target="../slideLayouts/slideLayout1.xml"/><Relationship Id="rId14" Type="http://schemas.openxmlformats.org/officeDocument/2006/relationships/image" Target="../media/image39.png"/><Relationship Id="rId13" Type="http://schemas.openxmlformats.org/officeDocument/2006/relationships/image" Target="../media/image38.png"/><Relationship Id="rId12" Type="http://schemas.openxmlformats.org/officeDocument/2006/relationships/image" Target="../media/image37.png"/><Relationship Id="rId11" Type="http://schemas.openxmlformats.org/officeDocument/2006/relationships/image" Target="../media/image36.png"/><Relationship Id="rId10" Type="http://schemas.openxmlformats.org/officeDocument/2006/relationships/image" Target="../media/image35.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tags" Target="../tags/tag6.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4" Type="http://schemas.openxmlformats.org/officeDocument/2006/relationships/notesSlide" Target="../notesSlides/notesSlide7.xml"/><Relationship Id="rId13" Type="http://schemas.openxmlformats.org/officeDocument/2006/relationships/slideLayout" Target="../slideLayouts/slideLayout1.xml"/><Relationship Id="rId12" Type="http://schemas.openxmlformats.org/officeDocument/2006/relationships/image" Target="../media/image44.png"/><Relationship Id="rId11" Type="http://schemas.openxmlformats.org/officeDocument/2006/relationships/image" Target="../media/image43.png"/><Relationship Id="rId10" Type="http://schemas.openxmlformats.org/officeDocument/2006/relationships/image" Target="../media/image42.png"/><Relationship Id="rId1" Type="http://schemas.openxmlformats.org/officeDocument/2006/relationships/image" Target="../media/image40.png"/></Relationships>
</file>

<file path=ppt/slides/_rels/slide9.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8.xml"/><Relationship Id="rId11" Type="http://schemas.openxmlformats.org/officeDocument/2006/relationships/slideLayout" Target="../slideLayouts/slideLayout1.xml"/><Relationship Id="rId10" Type="http://schemas.openxmlformats.org/officeDocument/2006/relationships/image" Target="../media/image47.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pc="-215" dirty="0">
                <a:solidFill>
                  <a:srgbClr val="D9D9D9"/>
                </a:solidFill>
                <a:latin typeface="Trebuchet MS" panose="020B0603020202020204"/>
                <a:cs typeface="Trebuchet MS" panose="020B0603020202020204"/>
              </a:rPr>
              <a:t>Advanced</a:t>
            </a:r>
            <a:r>
              <a:rPr spc="-49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a:t>
            </a:r>
            <a:endParaRPr>
              <a:latin typeface="Trebuchet MS" panose="020B0603020202020204"/>
              <a:cs typeface="Trebuchet MS" panose="020B0603020202020204"/>
            </a:endParaRPr>
          </a:p>
          <a:p>
            <a:pPr marR="63500" algn="r">
              <a:lnSpc>
                <a:spcPts val="2120"/>
              </a:lnSpc>
            </a:pPr>
            <a:r>
              <a:rPr spc="-180" dirty="0">
                <a:solidFill>
                  <a:srgbClr val="D9D9D9"/>
                </a:solidFill>
                <a:latin typeface="Trebuchet MS" panose="020B0603020202020204"/>
                <a:cs typeface="Trebuchet MS" panose="020B0603020202020204"/>
              </a:rPr>
              <a:t>Artificial</a:t>
            </a:r>
            <a:r>
              <a:rPr spc="70"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pc="-215" dirty="0">
                <a:solidFill>
                  <a:srgbClr val="D9D9D9"/>
                </a:solidFill>
                <a:latin typeface="Trebuchet MS" panose="020B0603020202020204"/>
                <a:cs typeface="Trebuchet MS" panose="020B0603020202020204"/>
              </a:rPr>
              <a:t>Advanced</a:t>
            </a:r>
            <a:r>
              <a:rPr spc="-50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 </a:t>
            </a:r>
            <a:r>
              <a:rPr spc="-80" dirty="0">
                <a:solidFill>
                  <a:srgbClr val="D9D9D9"/>
                </a:solidFill>
                <a:latin typeface="Trebuchet MS" panose="020B0603020202020204"/>
                <a:cs typeface="Trebuchet MS" panose="020B0603020202020204"/>
              </a:rPr>
              <a:t> </a:t>
            </a:r>
            <a:r>
              <a:rPr spc="-180" dirty="0">
                <a:solidFill>
                  <a:srgbClr val="D9D9D9"/>
                </a:solidFill>
                <a:latin typeface="Trebuchet MS" panose="020B0603020202020204"/>
                <a:cs typeface="Trebuchet MS" panose="020B0603020202020204"/>
              </a:rPr>
              <a:t>Artificial</a:t>
            </a:r>
            <a:r>
              <a:rPr spc="75"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22" name="object 22"/>
          <p:cNvGrpSpPr/>
          <p:nvPr/>
        </p:nvGrpSpPr>
        <p:grpSpPr>
          <a:xfrm>
            <a:off x="0" y="949325"/>
            <a:ext cx="12192000" cy="452691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724140" y="5937885"/>
            <a:ext cx="374840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Tingting</a:t>
            </a:r>
            <a:r>
              <a:rPr sz="2400" b="1" spc="-35" dirty="0">
                <a:solidFill>
                  <a:srgbClr val="1F4E79"/>
                </a:solidFill>
                <a:latin typeface="Times New Roman" panose="02020603050405020304"/>
                <a:cs typeface="Times New Roman" panose="02020603050405020304"/>
              </a:rPr>
              <a:t> </a:t>
            </a:r>
            <a:r>
              <a:rPr lang="en-US" sz="2400" b="1" spc="-35" dirty="0">
                <a:solidFill>
                  <a:srgbClr val="1F4E79"/>
                </a:solidFill>
                <a:latin typeface="Times New Roman" panose="02020603050405020304"/>
                <a:cs typeface="Times New Roman" panose="02020603050405020304"/>
              </a:rPr>
              <a:t>Zhang</a:t>
            </a:r>
            <a:endParaRPr lang="en-US" sz="2400" b="1" spc="-35" dirty="0">
              <a:solidFill>
                <a:srgbClr val="1F4E79"/>
              </a:solidFill>
              <a:latin typeface="Times New Roman" panose="02020603050405020304"/>
              <a:cs typeface="Times New Roman" panose="02020603050405020304"/>
            </a:endParaRPr>
          </a:p>
        </p:txBody>
      </p:sp>
      <p:sp>
        <p:nvSpPr>
          <p:cNvPr id="39" name="object 39"/>
          <p:cNvSpPr txBox="1"/>
          <p:nvPr/>
        </p:nvSpPr>
        <p:spPr>
          <a:xfrm>
            <a:off x="9829800" y="5193665"/>
            <a:ext cx="242760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5" dirty="0">
                <a:solidFill>
                  <a:srgbClr val="1F4E79"/>
                </a:solidFill>
                <a:latin typeface="Noto Sans Mono CJK HK"/>
                <a:cs typeface="Noto Sans Mono CJK HK"/>
              </a:rPr>
              <a:t>AAAI</a:t>
            </a:r>
            <a:r>
              <a:rPr sz="1600" b="1" spc="-190" dirty="0">
                <a:solidFill>
                  <a:srgbClr val="1F4E79"/>
                </a:solidFill>
                <a:latin typeface="Noto Sans Mono CJK HK"/>
                <a:cs typeface="Noto Sans Mono CJK HK"/>
              </a:rPr>
              <a:t> </a:t>
            </a:r>
            <a:r>
              <a:rPr sz="1600" b="1" spc="5" dirty="0">
                <a:solidFill>
                  <a:srgbClr val="1F4E79"/>
                </a:solidFill>
                <a:latin typeface="Noto Sans Mono CJK HK"/>
                <a:cs typeface="Noto Sans Mono CJK HK"/>
              </a:rPr>
              <a:t>202</a:t>
            </a:r>
            <a:r>
              <a:rPr lang="en-US" sz="1600" b="1" spc="5" dirty="0">
                <a:solidFill>
                  <a:srgbClr val="1F4E79"/>
                </a:solidFill>
                <a:latin typeface="Noto Sans Mono CJK HK"/>
                <a:cs typeface="Noto Sans Mono CJK HK"/>
              </a:rPr>
              <a:t>4</a:t>
            </a:r>
            <a:endParaRPr lang="en-US" sz="1600" b="1" spc="5" dirty="0">
              <a:solidFill>
                <a:srgbClr val="1F4E79"/>
              </a:solidFill>
              <a:latin typeface="Noto Sans Mono CJK HK"/>
              <a:cs typeface="Noto Sans Mono CJK HK"/>
            </a:endParaRPr>
          </a:p>
        </p:txBody>
      </p:sp>
      <p:sp>
        <p:nvSpPr>
          <p:cNvPr id="40" name="object 40"/>
          <p:cNvSpPr txBox="1"/>
          <p:nvPr/>
        </p:nvSpPr>
        <p:spPr>
          <a:xfrm>
            <a:off x="4267200" y="5193665"/>
            <a:ext cx="4224020" cy="257810"/>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https://github.com/chengzju/CARAT</a:t>
            </a:r>
            <a:endParaRPr sz="1600">
              <a:latin typeface="Noto Sans Mono CJK HK"/>
              <a:cs typeface="Noto Sans Mono CJK HK"/>
            </a:endParaRPr>
          </a:p>
        </p:txBody>
      </p:sp>
      <p:sp>
        <p:nvSpPr>
          <p:cNvPr id="43" name="object 38"/>
          <p:cNvSpPr txBox="1"/>
          <p:nvPr>
            <p:custDataLst>
              <p:tags r:id="rId15"/>
            </p:custDataLst>
          </p:nvPr>
        </p:nvSpPr>
        <p:spPr>
          <a:xfrm>
            <a:off x="685546" y="1253058"/>
            <a:ext cx="10863580" cy="873760"/>
          </a:xfrm>
          <a:prstGeom prst="rect">
            <a:avLst/>
          </a:prstGeom>
        </p:spPr>
        <p:txBody>
          <a:bodyPr vert="horz" wrap="square" lIns="0" tIns="12065" rIns="0" bIns="0" rtlCol="0">
            <a:spAutoFit/>
          </a:bodyPr>
          <a:p>
            <a:pPr marL="1289685" marR="5080" indent="-1277620" algn="ctr">
              <a:lnSpc>
                <a:spcPct val="100000"/>
              </a:lnSpc>
              <a:spcBef>
                <a:spcPts val="95"/>
              </a:spcBef>
            </a:pPr>
            <a:r>
              <a:rPr sz="2800" b="1" dirty="0">
                <a:solidFill>
                  <a:schemeClr val="bg1">
                    <a:lumMod val="75000"/>
                  </a:schemeClr>
                </a:solidFill>
                <a:latin typeface="Times New Roman" panose="02020603050405020304"/>
                <a:cs typeface="Times New Roman" panose="02020603050405020304"/>
              </a:rPr>
              <a:t>CARAT: Contrastive Feature Reconstruction and Aggregation for Multi-modal Multi-label Emotion Recognition</a:t>
            </a:r>
            <a:endParaRPr sz="2800" b="1" dirty="0">
              <a:solidFill>
                <a:schemeClr val="bg1">
                  <a:lumMod val="75000"/>
                </a:schemeClr>
              </a:solidFill>
              <a:latin typeface="Times New Roman" panose="02020603050405020304"/>
              <a:cs typeface="Times New Roman" panose="02020603050405020304"/>
            </a:endParaRPr>
          </a:p>
        </p:txBody>
      </p:sp>
      <p:sp>
        <p:nvSpPr>
          <p:cNvPr id="42" name="object 38"/>
          <p:cNvSpPr txBox="1"/>
          <p:nvPr>
            <p:custDataLst>
              <p:tags r:id="rId16"/>
            </p:custDataLst>
          </p:nvPr>
        </p:nvSpPr>
        <p:spPr>
          <a:xfrm>
            <a:off x="656971" y="1253058"/>
            <a:ext cx="10863580" cy="873760"/>
          </a:xfrm>
          <a:prstGeom prst="rect">
            <a:avLst/>
          </a:prstGeom>
        </p:spPr>
        <p:txBody>
          <a:bodyPr vert="horz" wrap="square" lIns="0" tIns="12065" rIns="0" bIns="0" rtlCol="0">
            <a:spAutoFit/>
          </a:bodyPr>
          <a:p>
            <a:pPr marL="1289685" marR="5080" indent="-1277620" algn="ctr">
              <a:lnSpc>
                <a:spcPct val="100000"/>
              </a:lnSpc>
              <a:spcBef>
                <a:spcPts val="95"/>
              </a:spcBef>
            </a:pPr>
            <a:r>
              <a:rPr sz="2800" b="1" dirty="0">
                <a:solidFill>
                  <a:srgbClr val="1F4E79"/>
                </a:solidFill>
                <a:latin typeface="Times New Roman" panose="02020603050405020304"/>
                <a:cs typeface="Times New Roman" panose="02020603050405020304"/>
              </a:rPr>
              <a:t>CARAT: Contrastive Feature Reconstruction and Aggregation for Multi-modal Multi-label Emotion Recognition</a:t>
            </a:r>
            <a:endParaRPr sz="2800" b="1" dirty="0">
              <a:solidFill>
                <a:srgbClr val="1F4E79"/>
              </a:solidFill>
              <a:latin typeface="Times New Roman" panose="02020603050405020304"/>
              <a:cs typeface="Times New Roman" panose="02020603050405020304"/>
            </a:endParaRPr>
          </a:p>
        </p:txBody>
      </p:sp>
      <p:sp>
        <p:nvSpPr>
          <p:cNvPr id="25" name="灯片编号占位符 24"/>
          <p:cNvSpPr>
            <a:spLocks noGrp="1"/>
          </p:cNvSpPr>
          <p:nvPr>
            <p:ph type="sldNum" sz="quarter" idx="7"/>
          </p:nvPr>
        </p:nvSpPr>
        <p:spPr/>
        <p:txBody>
          <a:bodyPr/>
          <a:p>
            <a:fld id="{B6F15528-21DE-4FAA-801E-634DDDAF4B2B}" type="slidenum">
              <a:rPr/>
            </a:fld>
            <a:endParaRPr/>
          </a:p>
        </p:txBody>
      </p:sp>
      <p:pic>
        <p:nvPicPr>
          <p:cNvPr id="27" name="图片 26"/>
          <p:cNvPicPr>
            <a:picLocks noChangeAspect="1"/>
          </p:cNvPicPr>
          <p:nvPr/>
        </p:nvPicPr>
        <p:blipFill>
          <a:blip r:embed="rId17"/>
          <a:stretch>
            <a:fillRect/>
          </a:stretch>
        </p:blipFill>
        <p:spPr>
          <a:xfrm>
            <a:off x="116840" y="3089910"/>
            <a:ext cx="11957685" cy="7759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3475355" y="4768215"/>
            <a:ext cx="5641340" cy="2027555"/>
          </a:xfrm>
          <a:prstGeom prst="rect">
            <a:avLst/>
          </a:prstGeom>
        </p:spPr>
      </p:pic>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8" name="图片 17"/>
          <p:cNvPicPr>
            <a:picLocks noChangeAspect="1"/>
          </p:cNvPicPr>
          <p:nvPr/>
        </p:nvPicPr>
        <p:blipFill>
          <a:blip r:embed="rId8"/>
          <a:stretch>
            <a:fillRect/>
          </a:stretch>
        </p:blipFill>
        <p:spPr>
          <a:xfrm>
            <a:off x="267970" y="1336040"/>
            <a:ext cx="11751310" cy="34912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8" name="图片 17"/>
          <p:cNvPicPr>
            <a:picLocks noChangeAspect="1"/>
          </p:cNvPicPr>
          <p:nvPr/>
        </p:nvPicPr>
        <p:blipFill>
          <a:blip r:embed="rId7"/>
          <a:stretch>
            <a:fillRect/>
          </a:stretch>
        </p:blipFill>
        <p:spPr>
          <a:xfrm>
            <a:off x="3124200" y="1426210"/>
            <a:ext cx="5400675" cy="3371215"/>
          </a:xfrm>
          <a:prstGeom prst="rect">
            <a:avLst/>
          </a:prstGeom>
        </p:spPr>
      </p:pic>
      <p:pic>
        <p:nvPicPr>
          <p:cNvPr id="20" name="图片 19"/>
          <p:cNvPicPr>
            <a:picLocks noChangeAspect="1"/>
          </p:cNvPicPr>
          <p:nvPr/>
        </p:nvPicPr>
        <p:blipFill>
          <a:blip r:embed="rId8"/>
          <a:stretch>
            <a:fillRect/>
          </a:stretch>
        </p:blipFill>
        <p:spPr>
          <a:xfrm>
            <a:off x="3124200" y="5105400"/>
            <a:ext cx="5346700" cy="1047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20" name="图片 19"/>
          <p:cNvPicPr>
            <a:picLocks noChangeAspect="1"/>
          </p:cNvPicPr>
          <p:nvPr/>
        </p:nvPicPr>
        <p:blipFill>
          <a:blip r:embed="rId7"/>
          <a:stretch>
            <a:fillRect/>
          </a:stretch>
        </p:blipFill>
        <p:spPr>
          <a:xfrm>
            <a:off x="223520" y="1381125"/>
            <a:ext cx="11783695" cy="51358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8" name="图片 17"/>
          <p:cNvPicPr>
            <a:picLocks noChangeAspect="1"/>
          </p:cNvPicPr>
          <p:nvPr/>
        </p:nvPicPr>
        <p:blipFill>
          <a:blip r:embed="rId7"/>
          <a:stretch>
            <a:fillRect/>
          </a:stretch>
        </p:blipFill>
        <p:spPr>
          <a:xfrm>
            <a:off x="1371600" y="1676400"/>
            <a:ext cx="9975215" cy="41763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01896" y="426719"/>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8" name="灯片编号占位符 17"/>
          <p:cNvSpPr>
            <a:spLocks noGrp="1"/>
          </p:cNvSpPr>
          <p:nvPr>
            <p:ph type="sldNum" sz="quarter" idx="7"/>
          </p:nvPr>
        </p:nvSpPr>
        <p:spPr>
          <a:xfrm>
            <a:off x="9387840" y="6515100"/>
            <a:ext cx="2804160" cy="342900"/>
          </a:xfrm>
        </p:spPr>
        <p:txBody>
          <a:bodyPr/>
          <a:p>
            <a:fld id="{B6F15528-21DE-4FAA-801E-634DDDAF4B2B}" type="slidenum">
              <a:rPr/>
            </a:fld>
            <a:endParaRPr/>
          </a:p>
        </p:txBody>
      </p:sp>
      <p:sp>
        <p:nvSpPr>
          <p:cNvPr id="21" name="文本框 20"/>
          <p:cNvSpPr txBox="1"/>
          <p:nvPr/>
        </p:nvSpPr>
        <p:spPr>
          <a:xfrm>
            <a:off x="200660" y="1295400"/>
            <a:ext cx="11930380" cy="2101850"/>
          </a:xfrm>
          <a:prstGeom prst="rect">
            <a:avLst/>
          </a:prstGeom>
          <a:noFill/>
        </p:spPr>
        <p:txBody>
          <a:bodyPr wrap="square" rtlCol="0" anchor="t">
            <a:noAutofit/>
          </a:bodyPr>
          <a:p>
            <a:r>
              <a:rPr lang="en-US" altLang="zh-CN" sz="2400"/>
              <a:t>1. A key challenge of MMER is how to effectively represent multi-modal data while maintaining modality specificity and integrating complementary information.</a:t>
            </a:r>
            <a:endParaRPr lang="en-US" altLang="zh-CN" sz="2400"/>
          </a:p>
          <a:p>
            <a:endParaRPr lang="en-US" altLang="zh-CN" sz="2400"/>
          </a:p>
          <a:p>
            <a:r>
              <a:rPr lang="en-US" altLang="zh-CN" sz="2400"/>
              <a:t>2. Another challenge of MMER is how to effectively model both label-to-label and modality-to-label dependencies.</a:t>
            </a:r>
            <a:endParaRPr lang="en-US" altLang="zh-CN" sz="2400"/>
          </a:p>
        </p:txBody>
      </p:sp>
      <p:pic>
        <p:nvPicPr>
          <p:cNvPr id="100" name="图片 99"/>
          <p:cNvPicPr/>
          <p:nvPr/>
        </p:nvPicPr>
        <p:blipFill>
          <a:blip r:embed="rId7"/>
          <a:stretch>
            <a:fillRect/>
          </a:stretch>
        </p:blipFill>
        <p:spPr>
          <a:xfrm>
            <a:off x="5257800" y="3276600"/>
            <a:ext cx="6904355" cy="35464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04305"/>
            <a:ext cx="2804160" cy="342900"/>
          </a:xfrm>
        </p:spPr>
        <p:txBody>
          <a:bodyPr/>
          <a:p>
            <a:fld id="{B6F15528-21DE-4FAA-801E-634DDDAF4B2B}" type="slidenum">
              <a:rPr/>
            </a:fld>
            <a:endParaRPr/>
          </a:p>
        </p:txBody>
      </p:sp>
      <p:pic>
        <p:nvPicPr>
          <p:cNvPr id="19" name="图片 18"/>
          <p:cNvPicPr>
            <a:picLocks noChangeAspect="1"/>
          </p:cNvPicPr>
          <p:nvPr/>
        </p:nvPicPr>
        <p:blipFill>
          <a:blip r:embed="rId7"/>
          <a:stretch>
            <a:fillRect/>
          </a:stretch>
        </p:blipFill>
        <p:spPr>
          <a:xfrm>
            <a:off x="152400" y="1195705"/>
            <a:ext cx="11904345" cy="56222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23" name="文本框 22"/>
          <p:cNvSpPr txBox="1"/>
          <p:nvPr/>
        </p:nvSpPr>
        <p:spPr>
          <a:xfrm>
            <a:off x="304800" y="1318895"/>
            <a:ext cx="9419590" cy="1014730"/>
          </a:xfrm>
          <a:prstGeom prst="rect">
            <a:avLst/>
          </a:prstGeom>
          <a:noFill/>
        </p:spPr>
        <p:txBody>
          <a:bodyPr wrap="square" rtlCol="0" anchor="t">
            <a:spAutoFit/>
          </a:bodyPr>
          <a:p>
            <a:r>
              <a:rPr lang="en-US" altLang="zh-CN" sz="2000"/>
              <a:t>1. </a:t>
            </a:r>
            <a:r>
              <a:rPr lang="zh-CN" altLang="en-US" sz="2000"/>
              <a:t>Uni-modal Label-specific Feature Extraction</a:t>
            </a:r>
            <a:r>
              <a:rPr lang="en-US" altLang="zh-CN" sz="2000">
                <a:sym typeface="+mn-ea"/>
              </a:rPr>
              <a:t>.</a:t>
            </a:r>
            <a:endParaRPr lang="en-US" altLang="zh-CN" sz="2000">
              <a:sym typeface="+mn-ea"/>
            </a:endParaRPr>
          </a:p>
          <a:p>
            <a:pPr indent="457200"/>
            <a:r>
              <a:rPr lang="en-US" altLang="zh-CN" sz="2000"/>
              <a:t>1) Transformer-based Extractor</a:t>
            </a:r>
            <a:endParaRPr lang="en-US" altLang="zh-CN" sz="2000"/>
          </a:p>
          <a:p>
            <a:pPr indent="457200"/>
            <a:r>
              <a:rPr lang="en-US" altLang="zh-CN" sz="2000"/>
              <a:t>2) </a:t>
            </a:r>
            <a:r>
              <a:rPr lang="en-US" altLang="zh-CN" sz="2000">
                <a:sym typeface="+mn-ea"/>
              </a:rPr>
              <a:t>Multi-label Attention</a:t>
            </a:r>
            <a:endParaRPr lang="en-US" altLang="zh-CN" sz="2000"/>
          </a:p>
        </p:txBody>
      </p:sp>
      <p:pic>
        <p:nvPicPr>
          <p:cNvPr id="18" name="图片 17"/>
          <p:cNvPicPr>
            <a:picLocks noChangeAspect="1"/>
          </p:cNvPicPr>
          <p:nvPr/>
        </p:nvPicPr>
        <p:blipFill>
          <a:blip r:embed="rId7"/>
          <a:stretch>
            <a:fillRect/>
          </a:stretch>
        </p:blipFill>
        <p:spPr>
          <a:xfrm>
            <a:off x="914400" y="2438400"/>
            <a:ext cx="6255385" cy="822960"/>
          </a:xfrm>
          <a:prstGeom prst="rect">
            <a:avLst/>
          </a:prstGeom>
        </p:spPr>
      </p:pic>
      <p:pic>
        <p:nvPicPr>
          <p:cNvPr id="19" name="图片 18" descr="B%E2PF$RF{KS}B){~AI5[(B"/>
          <p:cNvPicPr>
            <a:picLocks noChangeAspect="1"/>
          </p:cNvPicPr>
          <p:nvPr/>
        </p:nvPicPr>
        <p:blipFill>
          <a:blip r:embed="rId8"/>
          <a:stretch>
            <a:fillRect/>
          </a:stretch>
        </p:blipFill>
        <p:spPr>
          <a:xfrm>
            <a:off x="4154805" y="3505200"/>
            <a:ext cx="7372350" cy="3076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21" name="文本框 20"/>
          <p:cNvSpPr txBox="1"/>
          <p:nvPr>
            <p:custDataLst>
              <p:tags r:id="rId7"/>
            </p:custDataLst>
          </p:nvPr>
        </p:nvSpPr>
        <p:spPr>
          <a:xfrm>
            <a:off x="0" y="1256665"/>
            <a:ext cx="6096000" cy="706755"/>
          </a:xfrm>
          <a:prstGeom prst="rect">
            <a:avLst/>
          </a:prstGeom>
          <a:noFill/>
        </p:spPr>
        <p:txBody>
          <a:bodyPr wrap="square" rtlCol="0" anchor="t">
            <a:spAutoFit/>
          </a:bodyPr>
          <a:p>
            <a:r>
              <a:rPr lang="en-US" altLang="zh-CN" sz="2000"/>
              <a:t>2. Contrastive Reconstruction-based Fusion</a:t>
            </a:r>
            <a:endParaRPr lang="en-US" altLang="zh-CN" sz="2000"/>
          </a:p>
          <a:p>
            <a:pPr indent="457200"/>
            <a:r>
              <a:rPr lang="en-US" altLang="zh-CN" sz="2000">
                <a:sym typeface="+mn-ea"/>
              </a:rPr>
              <a:t>1) Multi-modal Feature Reconstruction.</a:t>
            </a:r>
            <a:endParaRPr lang="en-US" altLang="zh-CN" sz="2000">
              <a:sym typeface="+mn-ea"/>
            </a:endParaRPr>
          </a:p>
        </p:txBody>
      </p:sp>
      <p:pic>
        <p:nvPicPr>
          <p:cNvPr id="19" name="图片 18"/>
          <p:cNvPicPr>
            <a:picLocks noChangeAspect="1"/>
          </p:cNvPicPr>
          <p:nvPr/>
        </p:nvPicPr>
        <p:blipFill>
          <a:blip r:embed="rId8"/>
          <a:stretch>
            <a:fillRect/>
          </a:stretch>
        </p:blipFill>
        <p:spPr>
          <a:xfrm>
            <a:off x="2819400" y="2033270"/>
            <a:ext cx="6436360" cy="1630045"/>
          </a:xfrm>
          <a:prstGeom prst="rect">
            <a:avLst/>
          </a:prstGeom>
        </p:spPr>
      </p:pic>
      <p:pic>
        <p:nvPicPr>
          <p:cNvPr id="32" name="图片 31" descr="PVK3{4I0PHNMOACNW}W[T1C"/>
          <p:cNvPicPr>
            <a:picLocks noChangeAspect="1"/>
          </p:cNvPicPr>
          <p:nvPr/>
        </p:nvPicPr>
        <p:blipFill>
          <a:blip r:embed="rId9"/>
          <a:stretch>
            <a:fillRect/>
          </a:stretch>
        </p:blipFill>
        <p:spPr>
          <a:xfrm>
            <a:off x="990600" y="3962400"/>
            <a:ext cx="3803650" cy="2501900"/>
          </a:xfrm>
          <a:prstGeom prst="rect">
            <a:avLst/>
          </a:prstGeom>
        </p:spPr>
      </p:pic>
      <p:pic>
        <p:nvPicPr>
          <p:cNvPr id="33" name="图片 32" descr="$]Y4%]}IU2[EYXFMXKOJ)IH"/>
          <p:cNvPicPr>
            <a:picLocks noChangeAspect="1"/>
          </p:cNvPicPr>
          <p:nvPr/>
        </p:nvPicPr>
        <p:blipFill>
          <a:blip r:embed="rId10"/>
          <a:stretch>
            <a:fillRect/>
          </a:stretch>
        </p:blipFill>
        <p:spPr>
          <a:xfrm>
            <a:off x="6245860" y="3733800"/>
            <a:ext cx="5761355" cy="30251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8" name="图片 27"/>
          <p:cNvPicPr>
            <a:picLocks noChangeAspect="1"/>
          </p:cNvPicPr>
          <p:nvPr/>
        </p:nvPicPr>
        <p:blipFill>
          <a:blip r:embed="rId7"/>
          <a:stretch>
            <a:fillRect/>
          </a:stretch>
        </p:blipFill>
        <p:spPr>
          <a:xfrm>
            <a:off x="457200" y="1905000"/>
            <a:ext cx="6195060" cy="891540"/>
          </a:xfrm>
          <a:prstGeom prst="rect">
            <a:avLst/>
          </a:prstGeom>
        </p:spPr>
      </p:pic>
      <p:sp>
        <p:nvSpPr>
          <p:cNvPr id="21" name="文本框 20"/>
          <p:cNvSpPr txBox="1"/>
          <p:nvPr>
            <p:custDataLst>
              <p:tags r:id="rId8"/>
            </p:custDataLst>
          </p:nvPr>
        </p:nvSpPr>
        <p:spPr>
          <a:xfrm>
            <a:off x="0" y="1256665"/>
            <a:ext cx="6096000" cy="706755"/>
          </a:xfrm>
          <a:prstGeom prst="rect">
            <a:avLst/>
          </a:prstGeom>
          <a:noFill/>
        </p:spPr>
        <p:txBody>
          <a:bodyPr wrap="square" rtlCol="0" anchor="t">
            <a:spAutoFit/>
          </a:bodyPr>
          <a:p>
            <a:r>
              <a:rPr lang="en-US" altLang="zh-CN" sz="2000"/>
              <a:t>2. Contrastive Reconstruction-based Fusion</a:t>
            </a:r>
            <a:endParaRPr lang="en-US" altLang="zh-CN" sz="2000"/>
          </a:p>
          <a:p>
            <a:pPr indent="457200"/>
            <a:r>
              <a:rPr lang="en-US" altLang="zh-CN" sz="2000">
                <a:sym typeface="+mn-ea"/>
              </a:rPr>
              <a:t>1) Multi-modal Feature Reconstruction.</a:t>
            </a:r>
            <a:endParaRPr lang="en-US" altLang="zh-CN" sz="2000">
              <a:sym typeface="+mn-ea"/>
            </a:endParaRPr>
          </a:p>
        </p:txBody>
      </p:sp>
      <p:pic>
        <p:nvPicPr>
          <p:cNvPr id="29" name="图片 28"/>
          <p:cNvPicPr>
            <a:picLocks noChangeAspect="1"/>
          </p:cNvPicPr>
          <p:nvPr/>
        </p:nvPicPr>
        <p:blipFill>
          <a:blip r:embed="rId9"/>
          <a:stretch>
            <a:fillRect/>
          </a:stretch>
        </p:blipFill>
        <p:spPr>
          <a:xfrm>
            <a:off x="152400" y="2803525"/>
            <a:ext cx="6520180" cy="441960"/>
          </a:xfrm>
          <a:prstGeom prst="rect">
            <a:avLst/>
          </a:prstGeom>
        </p:spPr>
      </p:pic>
      <p:pic>
        <p:nvPicPr>
          <p:cNvPr id="30" name="图片 29"/>
          <p:cNvPicPr>
            <a:picLocks noChangeAspect="1"/>
          </p:cNvPicPr>
          <p:nvPr/>
        </p:nvPicPr>
        <p:blipFill>
          <a:blip r:embed="rId10"/>
          <a:stretch>
            <a:fillRect/>
          </a:stretch>
        </p:blipFill>
        <p:spPr>
          <a:xfrm>
            <a:off x="568325" y="3397885"/>
            <a:ext cx="6083935" cy="518795"/>
          </a:xfrm>
          <a:prstGeom prst="rect">
            <a:avLst/>
          </a:prstGeom>
        </p:spPr>
      </p:pic>
      <p:pic>
        <p:nvPicPr>
          <p:cNvPr id="32" name="图片 31" descr="PVK3{4I0PHNMOACNW}W[T1C"/>
          <p:cNvPicPr>
            <a:picLocks noChangeAspect="1"/>
          </p:cNvPicPr>
          <p:nvPr/>
        </p:nvPicPr>
        <p:blipFill>
          <a:blip r:embed="rId11"/>
          <a:stretch>
            <a:fillRect/>
          </a:stretch>
        </p:blipFill>
        <p:spPr>
          <a:xfrm>
            <a:off x="7467600" y="826770"/>
            <a:ext cx="3803650" cy="2501900"/>
          </a:xfrm>
          <a:prstGeom prst="rect">
            <a:avLst/>
          </a:prstGeom>
        </p:spPr>
      </p:pic>
      <p:pic>
        <p:nvPicPr>
          <p:cNvPr id="33" name="图片 32" descr="$]Y4%]}IU2[EYXFMXKOJ)IH"/>
          <p:cNvPicPr>
            <a:picLocks noChangeAspect="1"/>
          </p:cNvPicPr>
          <p:nvPr/>
        </p:nvPicPr>
        <p:blipFill>
          <a:blip r:embed="rId12"/>
          <a:stretch>
            <a:fillRect/>
          </a:stretch>
        </p:blipFill>
        <p:spPr>
          <a:xfrm>
            <a:off x="990600" y="4038600"/>
            <a:ext cx="5415280" cy="2843530"/>
          </a:xfrm>
          <a:prstGeom prst="rect">
            <a:avLst/>
          </a:prstGeom>
        </p:spPr>
      </p:pic>
      <p:pic>
        <p:nvPicPr>
          <p:cNvPr id="17" name="图片 16"/>
          <p:cNvPicPr>
            <a:picLocks noChangeAspect="1"/>
          </p:cNvPicPr>
          <p:nvPr/>
        </p:nvPicPr>
        <p:blipFill>
          <a:blip r:embed="rId13"/>
          <a:stretch>
            <a:fillRect/>
          </a:stretch>
        </p:blipFill>
        <p:spPr>
          <a:xfrm>
            <a:off x="8610600" y="3352800"/>
            <a:ext cx="1913890" cy="34080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8" name="文本框 17"/>
          <p:cNvSpPr txBox="1"/>
          <p:nvPr>
            <p:custDataLst>
              <p:tags r:id="rId7"/>
            </p:custDataLst>
          </p:nvPr>
        </p:nvSpPr>
        <p:spPr>
          <a:xfrm>
            <a:off x="76200" y="990600"/>
            <a:ext cx="6096000" cy="706755"/>
          </a:xfrm>
          <a:prstGeom prst="rect">
            <a:avLst/>
          </a:prstGeom>
          <a:noFill/>
        </p:spPr>
        <p:txBody>
          <a:bodyPr wrap="square" rtlCol="0" anchor="t">
            <a:spAutoFit/>
          </a:bodyPr>
          <a:p>
            <a:r>
              <a:rPr lang="en-US" altLang="zh-CN" sz="2000"/>
              <a:t>2. Contrastive Reconstruction-based Fusion</a:t>
            </a:r>
            <a:endParaRPr lang="en-US" altLang="zh-CN" sz="2000"/>
          </a:p>
          <a:p>
            <a:pPr indent="457200"/>
            <a:r>
              <a:rPr lang="en-US" altLang="zh-CN" sz="2000">
                <a:sym typeface="+mn-ea"/>
              </a:rPr>
              <a:t>2) Contrastive Representation Learning.</a:t>
            </a:r>
            <a:endParaRPr lang="en-US" altLang="zh-CN" sz="2000">
              <a:sym typeface="+mn-ea"/>
            </a:endParaRPr>
          </a:p>
        </p:txBody>
      </p:sp>
      <p:pic>
        <p:nvPicPr>
          <p:cNvPr id="32" name="图片 31" descr="PVK3{4I0PHNMOACNW}W[T1C"/>
          <p:cNvPicPr>
            <a:picLocks noChangeAspect="1"/>
          </p:cNvPicPr>
          <p:nvPr/>
        </p:nvPicPr>
        <p:blipFill>
          <a:blip r:embed="rId8"/>
          <a:stretch>
            <a:fillRect/>
          </a:stretch>
        </p:blipFill>
        <p:spPr>
          <a:xfrm>
            <a:off x="7620000" y="720725"/>
            <a:ext cx="3803650" cy="2501900"/>
          </a:xfrm>
          <a:prstGeom prst="rect">
            <a:avLst/>
          </a:prstGeom>
        </p:spPr>
      </p:pic>
      <p:pic>
        <p:nvPicPr>
          <p:cNvPr id="35" name="图片 34"/>
          <p:cNvPicPr>
            <a:picLocks noChangeAspect="1"/>
          </p:cNvPicPr>
          <p:nvPr/>
        </p:nvPicPr>
        <p:blipFill>
          <a:blip r:embed="rId9"/>
          <a:stretch>
            <a:fillRect/>
          </a:stretch>
        </p:blipFill>
        <p:spPr>
          <a:xfrm>
            <a:off x="152400" y="1828800"/>
            <a:ext cx="5756910" cy="1148715"/>
          </a:xfrm>
          <a:prstGeom prst="rect">
            <a:avLst/>
          </a:prstGeom>
        </p:spPr>
      </p:pic>
      <p:pic>
        <p:nvPicPr>
          <p:cNvPr id="36" name="图片 35"/>
          <p:cNvPicPr>
            <a:picLocks noChangeAspect="1"/>
          </p:cNvPicPr>
          <p:nvPr/>
        </p:nvPicPr>
        <p:blipFill>
          <a:blip r:embed="rId10"/>
          <a:stretch>
            <a:fillRect/>
          </a:stretch>
        </p:blipFill>
        <p:spPr>
          <a:xfrm>
            <a:off x="1828800" y="3159125"/>
            <a:ext cx="4114800" cy="469900"/>
          </a:xfrm>
          <a:prstGeom prst="rect">
            <a:avLst/>
          </a:prstGeom>
        </p:spPr>
      </p:pic>
      <p:pic>
        <p:nvPicPr>
          <p:cNvPr id="37" name="图片 36"/>
          <p:cNvPicPr>
            <a:picLocks noChangeAspect="1"/>
          </p:cNvPicPr>
          <p:nvPr/>
        </p:nvPicPr>
        <p:blipFill>
          <a:blip r:embed="rId11"/>
          <a:stretch>
            <a:fillRect/>
          </a:stretch>
        </p:blipFill>
        <p:spPr>
          <a:xfrm>
            <a:off x="609600" y="3746500"/>
            <a:ext cx="5327650" cy="438150"/>
          </a:xfrm>
          <a:prstGeom prst="rect">
            <a:avLst/>
          </a:prstGeom>
        </p:spPr>
      </p:pic>
      <p:pic>
        <p:nvPicPr>
          <p:cNvPr id="38" name="图片 37" descr="@0M@I@)5PO4VE0$G2HJ1`5F"/>
          <p:cNvPicPr>
            <a:picLocks noChangeAspect="1"/>
          </p:cNvPicPr>
          <p:nvPr/>
        </p:nvPicPr>
        <p:blipFill>
          <a:blip r:embed="rId12"/>
          <a:stretch>
            <a:fillRect/>
          </a:stretch>
        </p:blipFill>
        <p:spPr>
          <a:xfrm>
            <a:off x="97790" y="4419600"/>
            <a:ext cx="5845810" cy="1399540"/>
          </a:xfrm>
          <a:prstGeom prst="rect">
            <a:avLst/>
          </a:prstGeom>
        </p:spPr>
      </p:pic>
      <p:pic>
        <p:nvPicPr>
          <p:cNvPr id="39" name="图片 38"/>
          <p:cNvPicPr>
            <a:picLocks noChangeAspect="1"/>
          </p:cNvPicPr>
          <p:nvPr/>
        </p:nvPicPr>
        <p:blipFill>
          <a:blip r:embed="rId13"/>
          <a:stretch>
            <a:fillRect/>
          </a:stretch>
        </p:blipFill>
        <p:spPr>
          <a:xfrm>
            <a:off x="457200" y="5867400"/>
            <a:ext cx="5581650" cy="673100"/>
          </a:xfrm>
          <a:prstGeom prst="rect">
            <a:avLst/>
          </a:prstGeom>
        </p:spPr>
      </p:pic>
      <p:pic>
        <p:nvPicPr>
          <p:cNvPr id="40" name="图片 39" descr="P0[45[0FLXB`GYG[YVZYI]W"/>
          <p:cNvPicPr>
            <a:picLocks noChangeAspect="1"/>
          </p:cNvPicPr>
          <p:nvPr/>
        </p:nvPicPr>
        <p:blipFill>
          <a:blip r:embed="rId14"/>
          <a:stretch>
            <a:fillRect/>
          </a:stretch>
        </p:blipFill>
        <p:spPr>
          <a:xfrm>
            <a:off x="7095490" y="3340100"/>
            <a:ext cx="4660900" cy="33508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stretch>
            <a:fillRect/>
          </a:stretch>
        </p:blipFill>
        <p:spPr>
          <a:xfrm>
            <a:off x="76200" y="3737610"/>
            <a:ext cx="11953240" cy="2685415"/>
          </a:xfrm>
          <a:prstGeom prst="rect">
            <a:avLst/>
          </a:prstGeom>
        </p:spPr>
      </p:pic>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7"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8" name="文本框 17"/>
          <p:cNvSpPr txBox="1"/>
          <p:nvPr>
            <p:custDataLst>
              <p:tags r:id="rId8"/>
            </p:custDataLst>
          </p:nvPr>
        </p:nvSpPr>
        <p:spPr>
          <a:xfrm>
            <a:off x="76200" y="990600"/>
            <a:ext cx="6096000" cy="398780"/>
          </a:xfrm>
          <a:prstGeom prst="rect">
            <a:avLst/>
          </a:prstGeom>
          <a:noFill/>
        </p:spPr>
        <p:txBody>
          <a:bodyPr wrap="square" rtlCol="0" anchor="t">
            <a:spAutoFit/>
          </a:bodyPr>
          <a:p>
            <a:r>
              <a:rPr lang="en-US" altLang="zh-CN" sz="2000"/>
              <a:t>3. Shuffle-based Feature Aggregation</a:t>
            </a:r>
            <a:endParaRPr lang="en-US" altLang="zh-CN" sz="2000">
              <a:sym typeface="+mn-ea"/>
            </a:endParaRPr>
          </a:p>
        </p:txBody>
      </p:sp>
      <p:pic>
        <p:nvPicPr>
          <p:cNvPr id="21" name="图片 20"/>
          <p:cNvPicPr>
            <a:picLocks noChangeAspect="1"/>
          </p:cNvPicPr>
          <p:nvPr/>
        </p:nvPicPr>
        <p:blipFill>
          <a:blip r:embed="rId9"/>
          <a:stretch>
            <a:fillRect/>
          </a:stretch>
        </p:blipFill>
        <p:spPr>
          <a:xfrm>
            <a:off x="480695" y="2181225"/>
            <a:ext cx="5269865" cy="679450"/>
          </a:xfrm>
          <a:prstGeom prst="rect">
            <a:avLst/>
          </a:prstGeom>
        </p:spPr>
      </p:pic>
      <p:pic>
        <p:nvPicPr>
          <p:cNvPr id="22" name="图片 21"/>
          <p:cNvPicPr>
            <a:picLocks noChangeAspect="1"/>
          </p:cNvPicPr>
          <p:nvPr/>
        </p:nvPicPr>
        <p:blipFill>
          <a:blip r:embed="rId10"/>
          <a:stretch>
            <a:fillRect/>
          </a:stretch>
        </p:blipFill>
        <p:spPr>
          <a:xfrm>
            <a:off x="565150" y="3063240"/>
            <a:ext cx="5187950" cy="558800"/>
          </a:xfrm>
          <a:prstGeom prst="rect">
            <a:avLst/>
          </a:prstGeom>
        </p:spPr>
      </p:pic>
      <p:pic>
        <p:nvPicPr>
          <p:cNvPr id="23" name="图片 22"/>
          <p:cNvPicPr>
            <a:picLocks noChangeAspect="1"/>
          </p:cNvPicPr>
          <p:nvPr/>
        </p:nvPicPr>
        <p:blipFill>
          <a:blip r:embed="rId11"/>
          <a:stretch>
            <a:fillRect/>
          </a:stretch>
        </p:blipFill>
        <p:spPr>
          <a:xfrm>
            <a:off x="6172200" y="1897380"/>
            <a:ext cx="5372100" cy="1320800"/>
          </a:xfrm>
          <a:prstGeom prst="rect">
            <a:avLst/>
          </a:prstGeom>
        </p:spPr>
      </p:pic>
      <p:pic>
        <p:nvPicPr>
          <p:cNvPr id="19" name="图片 18"/>
          <p:cNvPicPr>
            <a:picLocks noChangeAspect="1"/>
          </p:cNvPicPr>
          <p:nvPr/>
        </p:nvPicPr>
        <p:blipFill>
          <a:blip r:embed="rId12"/>
          <a:stretch>
            <a:fillRect/>
          </a:stretch>
        </p:blipFill>
        <p:spPr>
          <a:xfrm>
            <a:off x="533400" y="1631315"/>
            <a:ext cx="4841240" cy="4038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8" name="文本框 17"/>
          <p:cNvSpPr txBox="1"/>
          <p:nvPr>
            <p:custDataLst>
              <p:tags r:id="rId7"/>
            </p:custDataLst>
          </p:nvPr>
        </p:nvSpPr>
        <p:spPr>
          <a:xfrm>
            <a:off x="76200" y="1524000"/>
            <a:ext cx="6096000" cy="398780"/>
          </a:xfrm>
          <a:prstGeom prst="rect">
            <a:avLst/>
          </a:prstGeom>
          <a:noFill/>
        </p:spPr>
        <p:txBody>
          <a:bodyPr wrap="square" rtlCol="0" anchor="t">
            <a:spAutoFit/>
          </a:bodyPr>
          <a:p>
            <a:r>
              <a:rPr lang="en-US" altLang="zh-CN" sz="2000"/>
              <a:t>3. Shuffle-based Feature Aggregation</a:t>
            </a:r>
            <a:endParaRPr lang="en-US" altLang="zh-CN" sz="2000">
              <a:sym typeface="+mn-ea"/>
            </a:endParaRPr>
          </a:p>
        </p:txBody>
      </p:sp>
      <p:pic>
        <p:nvPicPr>
          <p:cNvPr id="19" name="图片 18"/>
          <p:cNvPicPr>
            <a:picLocks noChangeAspect="1"/>
          </p:cNvPicPr>
          <p:nvPr/>
        </p:nvPicPr>
        <p:blipFill>
          <a:blip r:embed="rId8"/>
          <a:stretch>
            <a:fillRect/>
          </a:stretch>
        </p:blipFill>
        <p:spPr>
          <a:xfrm>
            <a:off x="3124200" y="2133600"/>
            <a:ext cx="6032500" cy="1028700"/>
          </a:xfrm>
          <a:prstGeom prst="rect">
            <a:avLst/>
          </a:prstGeom>
        </p:spPr>
      </p:pic>
      <p:pic>
        <p:nvPicPr>
          <p:cNvPr id="20" name="图片 19"/>
          <p:cNvPicPr>
            <a:picLocks noChangeAspect="1"/>
          </p:cNvPicPr>
          <p:nvPr/>
        </p:nvPicPr>
        <p:blipFill>
          <a:blip r:embed="rId9"/>
          <a:stretch>
            <a:fillRect/>
          </a:stretch>
        </p:blipFill>
        <p:spPr>
          <a:xfrm>
            <a:off x="3810000" y="3581400"/>
            <a:ext cx="5326380" cy="506095"/>
          </a:xfrm>
          <a:prstGeom prst="rect">
            <a:avLst/>
          </a:prstGeom>
        </p:spPr>
      </p:pic>
      <p:pic>
        <p:nvPicPr>
          <p:cNvPr id="25" name="图片 24"/>
          <p:cNvPicPr>
            <a:picLocks noChangeAspect="1"/>
          </p:cNvPicPr>
          <p:nvPr/>
        </p:nvPicPr>
        <p:blipFill>
          <a:blip r:embed="rId10"/>
          <a:stretch>
            <a:fillRect/>
          </a:stretch>
        </p:blipFill>
        <p:spPr>
          <a:xfrm>
            <a:off x="3810000" y="4495800"/>
            <a:ext cx="5351780" cy="68389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M2IxYjZlOTljOWQ1ZGZmNmM0MTA5MTQwMDU0N2IzYmYifQ=="/>
  <p:tag name="COMMONDATA" val="eyJoZGlkIjoiMDljYzUzMWQ4OWI0YzBkYjYzMDRhZTY5ZjZkYmFmYTg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3479</Words>
  <Application>WPS 演示</Application>
  <PresentationFormat>On-screen Show (4:3)</PresentationFormat>
  <Paragraphs>231</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Jas.</cp:lastModifiedBy>
  <cp:revision>45</cp:revision>
  <dcterms:created xsi:type="dcterms:W3CDTF">2023-09-17T03:47:00Z</dcterms:created>
  <dcterms:modified xsi:type="dcterms:W3CDTF">2024-03-09T07:17:15Z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2023-09-04T08:00:00Z</vt:filetime>
  </property>
  <property fmtid="{D5CDD505-2E9C-101B-9397-08002B2CF9AE}" pid="3" name="Creator">
    <vt:lpwstr>Microsoft? PowerPoint? 2016</vt:lpwstr>
  </property>
  <property fmtid="{D5CDD505-2E9C-101B-9397-08002B2CF9AE}" pid="4" name="LastSaved">
    <vt:filetime>2023-09-25T08:00:00Z</vt:filetime>
  </property>
  <property fmtid="{D5CDD505-2E9C-101B-9397-08002B2CF9AE}" pid="5" name="ICV">
    <vt:lpwstr>B57A954737B34707B8BBB756EEE30DB3_13</vt:lpwstr>
  </property>
  <property fmtid="{D5CDD505-2E9C-101B-9397-08002B2CF9AE}" pid="6" name="KSOProductBuildVer">
    <vt:lpwstr>2052-12.1.0.16388</vt:lpwstr>
  </property>
</Properties>
</file>